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5" r:id="rId6"/>
    <p:sldId id="266" r:id="rId7"/>
    <p:sldId id="267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0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90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66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CBCC-D2FC-4DFA-B7BD-9F58358130F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12968" cy="5472608"/>
          </a:xfrm>
        </p:spPr>
        <p:txBody>
          <a:bodyPr/>
          <a:lstStyle/>
          <a:p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hlavní a vedlejší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řídící a závislé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>
                <a:solidFill>
                  <a:schemeClr val="accent6">
                    <a:lumMod val="75000"/>
                  </a:schemeClr>
                </a:solidFill>
              </a:rPr>
              <a:t>Druh souvětí</a:t>
            </a:r>
            <a:endParaRPr lang="cs-CZ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5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73325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Souvětí podřadné </a:t>
            </a:r>
            <a:r>
              <a:rPr lang="cs-CZ" sz="3000" b="1" dirty="0"/>
              <a:t> </a:t>
            </a:r>
          </a:p>
          <a:p>
            <a:pPr>
              <a:defRPr/>
            </a:pPr>
            <a:r>
              <a:rPr lang="cs-CZ" sz="3000" b="1" dirty="0">
                <a:solidFill>
                  <a:srgbClr val="FFC000"/>
                </a:solidFill>
              </a:rPr>
              <a:t>skládá se z </a:t>
            </a:r>
            <a:r>
              <a:rPr lang="cs-CZ" sz="3000" b="1" u="sng" dirty="0">
                <a:solidFill>
                  <a:srgbClr val="FFC00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</a:rPr>
              <a:t>jedné věty hlavní</a:t>
            </a:r>
            <a:r>
              <a:rPr lang="cs-CZ" sz="3000" b="1" dirty="0">
                <a:solidFill>
                  <a:srgbClr val="FFC000"/>
                </a:solidFill>
              </a:rPr>
              <a:t> a jedné nebo více vět vedlejších</a:t>
            </a:r>
            <a:endParaRPr lang="cs-CZ" sz="800" b="1" dirty="0">
              <a:solidFill>
                <a:srgbClr val="FFC000"/>
              </a:solidFill>
            </a:endParaRP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cs-CZ" sz="3000" b="1" i="1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Kristýna si stěžovala, že ji někdo strčil do tašky kámen, který celý den nosila s sebou. </a:t>
            </a:r>
          </a:p>
          <a:p>
            <a:pPr marL="0" indent="0">
              <a:buNone/>
              <a:defRPr/>
            </a:pPr>
            <a:endParaRPr lang="cs-CZ" sz="8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Souvětí souřadné</a:t>
            </a:r>
          </a:p>
          <a:p>
            <a:pPr>
              <a:defRPr/>
            </a:pPr>
            <a:r>
              <a:rPr lang="cs-CZ" sz="3000" b="1" dirty="0">
                <a:solidFill>
                  <a:srgbClr val="FFC000"/>
                </a:solidFill>
              </a:rPr>
              <a:t>spojení nejméně </a:t>
            </a:r>
            <a:r>
              <a:rPr lang="cs-CZ" sz="3000" b="1" u="sng" dirty="0">
                <a:solidFill>
                  <a:srgbClr val="FFC00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</a:rPr>
              <a:t>dvou vět hlavních</a:t>
            </a:r>
            <a:r>
              <a:rPr lang="cs-CZ" sz="3000" b="1" dirty="0">
                <a:solidFill>
                  <a:srgbClr val="FFC000"/>
                </a:solidFill>
              </a:rPr>
              <a:t>, na nich může záviset i více vět vedlejších</a:t>
            </a: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3000" b="1" i="1" dirty="0">
                <a:solidFill>
                  <a:schemeClr val="bg2">
                    <a:lumMod val="50000"/>
                  </a:schemeClr>
                </a:solidFill>
              </a:rPr>
              <a:t>Chtěl jsem jet na výlet, ale rodiče mi to zakázali, protože jsem byl nastydlý.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mluvnicky nezávislá – nelze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nese vlastní myšlenku, 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 souvětí musí být vždy alespoň jedna hlavní věta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věty hlavní jsou spojeny spojkou souřadicí nebo odděleny čárkou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5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vedlejší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i významově na jiné větě (hlavní i vedlejší), rozvíjí ji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mohu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nemůže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je uvozena spojkami podřadicími, vztažnými zájmeny nebo vztažnými příslovci</a:t>
            </a:r>
          </a:p>
        </p:txBody>
      </p:sp>
    </p:spTree>
    <p:extLst>
      <p:ext uri="{BB962C8B-B14F-4D97-AF65-F5344CB8AC3E}">
        <p14:creationId xmlns:p14="http://schemas.microsoft.com/office/powerpoint/2010/main" val="190131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 a vedlejší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1HV				2VV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Hádali jsme se o to, na co se budeme dív</a:t>
            </a:r>
            <a:r>
              <a:rPr lang="cs-CZ" dirty="0"/>
              <a:t>at.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(O co jsme se hádali? </a:t>
            </a:r>
            <a:r>
              <a:rPr lang="cs-CZ" dirty="0"/>
              <a:t>– větou hlavní se ptám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		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1VV				2HV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nešel proud, musel svítit baterkou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(Proč musel svítit baterkou? </a:t>
            </a:r>
            <a:r>
              <a:rPr lang="cs-CZ" dirty="0"/>
              <a:t>– větou hlavní se ptám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106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24847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řídí větu závislou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 to být věta hlavní i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řídící se ptáme na větu závislou</a:t>
            </a:r>
          </a:p>
        </p:txBody>
      </p:sp>
    </p:spTree>
    <p:extLst>
      <p:ext uri="{BB962C8B-B14F-4D97-AF65-F5344CB8AC3E}">
        <p14:creationId xmlns:p14="http://schemas.microsoft.com/office/powerpoint/2010/main" val="390221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432048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na větě řídící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to vždy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závislou odpovídáme na větu řídící</a:t>
            </a:r>
          </a:p>
        </p:txBody>
      </p:sp>
    </p:spTree>
    <p:extLst>
      <p:ext uri="{BB962C8B-B14F-4D97-AF65-F5344CB8AC3E}">
        <p14:creationId xmlns:p14="http://schemas.microsoft.com/office/powerpoint/2010/main" val="157692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 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(řídící pro 2VV)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		   	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Katka volala,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     (řídící pro 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3VV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endParaRPr lang="cs-CZ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že přijede později,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3VV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  <a:endParaRPr lang="cs-CZ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 protože jí ujel vlak.</a:t>
            </a:r>
          </a:p>
        </p:txBody>
      </p:sp>
    </p:spTree>
    <p:extLst>
      <p:ext uri="{BB962C8B-B14F-4D97-AF65-F5344CB8AC3E}">
        <p14:creationId xmlns:p14="http://schemas.microsoft.com/office/powerpoint/2010/main" val="232164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najedený,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9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43608"/>
            <a:ext cx="8856984" cy="5553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nejedený,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(Z)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 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  <a:endParaRPr lang="cs-CZ" b="1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74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444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Věty hlavní a vedlejší Věty řídící a závislé Druh souvětí</vt:lpstr>
      <vt:lpstr>Věta hlavní</vt:lpstr>
      <vt:lpstr>Věta vedlejší</vt:lpstr>
      <vt:lpstr>Věta hlavní a vedlejší</vt:lpstr>
      <vt:lpstr>Věta řídící</vt:lpstr>
      <vt:lpstr>Věta závislá</vt:lpstr>
      <vt:lpstr>Věta řídící a závislá</vt:lpstr>
      <vt:lpstr>Urči věty hlavní, vedlejší, řídící a závislé</vt:lpstr>
      <vt:lpstr>Urči věty hlavní, vedlejší, řídící a závislé</vt:lpstr>
      <vt:lpstr>Souvětí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Věty hlavní a vedlejší Věty řídící a závislé</dc:title>
  <dc:creator>dlouh</dc:creator>
  <cp:lastModifiedBy>Světluše Pospíšilová</cp:lastModifiedBy>
  <cp:revision>27</cp:revision>
  <dcterms:created xsi:type="dcterms:W3CDTF">2020-04-02T15:14:24Z</dcterms:created>
  <dcterms:modified xsi:type="dcterms:W3CDTF">2021-03-02T10:38:30Z</dcterms:modified>
</cp:coreProperties>
</file>